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7" r:id="rId3"/>
    <p:sldId id="261" r:id="rId5"/>
    <p:sldId id="283" r:id="rId6"/>
    <p:sldId id="289" r:id="rId7"/>
    <p:sldId id="290" r:id="rId8"/>
    <p:sldId id="291" r:id="rId9"/>
    <p:sldId id="292" r:id="rId10"/>
    <p:sldId id="266" r:id="rId11"/>
    <p:sldId id="267" r:id="rId12"/>
    <p:sldId id="272" r:id="rId13"/>
    <p:sldId id="281" r:id="rId14"/>
    <p:sldId id="263" r:id="rId15"/>
    <p:sldId id="269" r:id="rId16"/>
    <p:sldId id="285" r:id="rId17"/>
    <p:sldId id="286" r:id="rId18"/>
    <p:sldId id="287" r:id="rId19"/>
    <p:sldId id="288" r:id="rId20"/>
    <p:sldId id="259" r:id="rId21"/>
  </p:sldIdLst>
  <p:sldSz cx="12192000" cy="6858000"/>
  <p:notesSz cx="7103745" cy="10234295"/>
  <p:embeddedFontLst>
    <p:embeddedFont>
      <p:font typeface="汉仪粗简黑简" panose="00020600040101010101" charset="-122"/>
      <p:regular r:id="rId27"/>
    </p:embeddedFont>
    <p:embeddedFont>
      <p:font typeface="微软雅黑" panose="020B0503020204020204" charset="-122"/>
      <p:regular r:id="rId28"/>
    </p:embeddedFont>
    <p:embeddedFont>
      <p:font typeface="汉仪超级战甲简" panose="00020600040101010101" charset="-122"/>
      <p:regular r:id="rId29"/>
    </p:embeddedFont>
    <p:embeddedFont>
      <p:font typeface="等线" panose="02010600030101010101" pitchFamily="2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等线 Light" panose="02010600030101010101" charset="-122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 userDrawn="1">
          <p15:clr>
            <a:srgbClr val="A4A3A4"/>
          </p15:clr>
        </p15:guide>
        <p15:guide id="2" pos="398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po ch" initials="Ec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A2D"/>
    <a:srgbClr val="E8E2D6"/>
    <a:srgbClr val="8A5F46"/>
    <a:srgbClr val="3F3F46"/>
    <a:srgbClr val="202020"/>
    <a:srgbClr val="B07A58"/>
    <a:srgbClr val="B2B2B2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18"/>
        <p:guide pos="39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4" Type="http://schemas.openxmlformats.org/officeDocument/2006/relationships/notesSlide" Target="../notesSlides/notesSlide10.x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9.svg"/><Relationship Id="rId21" Type="http://schemas.openxmlformats.org/officeDocument/2006/relationships/image" Target="../media/image8.png"/><Relationship Id="rId20" Type="http://schemas.openxmlformats.org/officeDocument/2006/relationships/tags" Target="../tags/tag51.xml"/><Relationship Id="rId2" Type="http://schemas.openxmlformats.org/officeDocument/2006/relationships/tags" Target="../tags/tag37.xml"/><Relationship Id="rId19" Type="http://schemas.openxmlformats.org/officeDocument/2006/relationships/tags" Target="../tags/tag50.xml"/><Relationship Id="rId18" Type="http://schemas.openxmlformats.org/officeDocument/2006/relationships/tags" Target="../tags/tag49.xml"/><Relationship Id="rId17" Type="http://schemas.openxmlformats.org/officeDocument/2006/relationships/tags" Target="../tags/tag48.xml"/><Relationship Id="rId16" Type="http://schemas.openxmlformats.org/officeDocument/2006/relationships/image" Target="../media/image7.svg"/><Relationship Id="rId15" Type="http://schemas.openxmlformats.org/officeDocument/2006/relationships/image" Target="../media/image6.png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.jpeg"/><Relationship Id="rId2" Type="http://schemas.openxmlformats.org/officeDocument/2006/relationships/tags" Target="../tags/tag53.xml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image" Target="../media/image1.jpeg"/><Relationship Id="rId2" Type="http://schemas.openxmlformats.org/officeDocument/2006/relationships/tags" Target="../tags/tag21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5.svg"/><Relationship Id="rId7" Type="http://schemas.openxmlformats.org/officeDocument/2006/relationships/image" Target="../media/image4.png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image" Target="../media/image1.jpe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60045" y="382270"/>
            <a:ext cx="11471275" cy="4809490"/>
            <a:chOff x="567" y="602"/>
            <a:chExt cx="18065" cy="6242"/>
          </a:xfrm>
          <a:solidFill>
            <a:srgbClr val="3F3F46"/>
          </a:solidFill>
        </p:grpSpPr>
        <p:sp>
          <p:nvSpPr>
            <p:cNvPr id="7" name="圆角矩形 6"/>
            <p:cNvSpPr/>
            <p:nvPr/>
          </p:nvSpPr>
          <p:spPr>
            <a:xfrm>
              <a:off x="8416" y="602"/>
              <a:ext cx="10216" cy="421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67" y="602"/>
              <a:ext cx="10216" cy="624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0"/>
                <a:t>GROUP 14 </a:t>
              </a:r>
              <a:endParaRPr lang="en-US" altLang="zh-CN" sz="6000"/>
            </a:p>
            <a:p>
              <a:pPr algn="ctr"/>
              <a:r>
                <a:rPr lang="en-US" altLang="zh-CN" sz="6000"/>
                <a:t>business’s plan</a:t>
              </a:r>
              <a:endParaRPr lang="en-US" altLang="zh-CN" sz="6000"/>
            </a:p>
          </p:txBody>
        </p:sp>
        <p:sp>
          <p:nvSpPr>
            <p:cNvPr id="11" name="直角三角形 10"/>
            <p:cNvSpPr/>
            <p:nvPr/>
          </p:nvSpPr>
          <p:spPr>
            <a:xfrm rot="10800000" flipH="1">
              <a:off x="10648" y="2427"/>
              <a:ext cx="4311" cy="431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2120000" flipH="1">
              <a:off x="12509" y="4708"/>
              <a:ext cx="247" cy="247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247" h="248">
                  <a:moveTo>
                    <a:pt x="0" y="0"/>
                  </a:moveTo>
                  <a:lnTo>
                    <a:pt x="247" y="247"/>
                  </a:lnTo>
                  <a:cubicBezTo>
                    <a:pt x="242" y="248"/>
                    <a:pt x="198" y="241"/>
                    <a:pt x="193" y="238"/>
                  </a:cubicBezTo>
                  <a:cubicBezTo>
                    <a:pt x="88" y="217"/>
                    <a:pt x="2" y="9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12477" y="1535445"/>
            <a:ext cx="30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00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0680" y="537908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1386185" y="617220"/>
            <a:ext cx="184150" cy="828675"/>
            <a:chOff x="17931" y="972"/>
            <a:chExt cx="342" cy="1539"/>
          </a:xfrm>
          <a:solidFill>
            <a:srgbClr val="F2B293"/>
          </a:solidFill>
        </p:grpSpPr>
        <p:sp>
          <p:nvSpPr>
            <p:cNvPr id="17" name="椭圆 16"/>
            <p:cNvSpPr/>
            <p:nvPr/>
          </p:nvSpPr>
          <p:spPr>
            <a:xfrm>
              <a:off x="17931" y="972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931" y="1551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7931" y="2169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3" descr="7b0a20202020227461726765744d6f64756c65223a202270726f636573734f6e6c696e65466f6e7473220a7d0a"/>
          <p:cNvSpPr txBox="1"/>
          <p:nvPr>
            <p:custDataLst>
              <p:tags r:id="rId2"/>
            </p:custDataLst>
          </p:nvPr>
        </p:nvSpPr>
        <p:spPr>
          <a:xfrm>
            <a:off x="7646035" y="3719195"/>
            <a:ext cx="4185920" cy="1322070"/>
          </a:xfrm>
          <a:prstGeom prst="rect">
            <a:avLst/>
          </a:prstGeom>
          <a:noFill/>
          <a:effectLst>
            <a:outerShdw blurRad="50800" dist="38100" dir="2700000" sx="83000" sy="83000" algn="tl" rotWithShape="0">
              <a:prstClr val="black">
                <a:alpha val="57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dist">
              <a:defRPr/>
            </a:pPr>
            <a:r>
              <a:rPr lang="en-US" altLang="zh-CN" sz="40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汉仪超级战甲简" panose="00020600040101010101" charset="-122"/>
              </a:rPr>
              <a:t>smart mobile</a:t>
            </a:r>
            <a:endParaRPr lang="en-US" altLang="zh-CN" sz="40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sym typeface="汉仪超级战甲简" panose="00020600040101010101" charset="-122"/>
            </a:endParaRPr>
          </a:p>
          <a:p>
            <a:pPr algn="dist">
              <a:defRPr/>
            </a:pPr>
            <a:r>
              <a:rPr lang="en-US" altLang="zh-CN" sz="40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汉仪超级战甲简" panose="00020600040101010101" charset="-122"/>
              </a:rPr>
              <a:t>application</a:t>
            </a:r>
            <a:endParaRPr lang="en-US" altLang="zh-CN" sz="40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sym typeface="汉仪超级战甲简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55625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777240" y="4626610"/>
            <a:ext cx="1727835" cy="262890"/>
            <a:chOff x="1224" y="7286"/>
            <a:chExt cx="2721" cy="414"/>
          </a:xfrm>
        </p:grpSpPr>
        <p:sp>
          <p:nvSpPr>
            <p:cNvPr id="10" name="燕尾形 9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>
            <p:custDataLst>
              <p:tags r:id="rId3"/>
            </p:custDataLst>
          </p:nvPr>
        </p:nvSpPr>
        <p:spPr>
          <a:xfrm>
            <a:off x="1727518" y="5702935"/>
            <a:ext cx="873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小组成员：余彦橦，连冠权</a:t>
            </a:r>
            <a:r>
              <a:rPr lang="zh-CN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 </a:t>
            </a:r>
            <a:endParaRPr lang="zh-CN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3718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Significance of the Study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 flipH="1" flipV="1">
            <a:off x="513080" y="1823720"/>
            <a:ext cx="5341620" cy="172593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38985" y="2094865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Provide evidence-based support for public health strategies and clinical smoking cessation guidance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" name="椭圆 2"/>
          <p:cNvSpPr/>
          <p:nvPr>
            <p:custDataLst>
              <p:tags r:id="rId3"/>
            </p:custDataLst>
          </p:nvPr>
        </p:nvSpPr>
        <p:spPr>
          <a:xfrm>
            <a:off x="768350" y="2150745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" name="图片 38" descr="202872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670" y="2423795"/>
            <a:ext cx="478155" cy="478155"/>
          </a:xfrm>
          <a:prstGeom prst="rect">
            <a:avLst/>
          </a:prstGeom>
        </p:spPr>
      </p:pic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 flipH="1" flipV="1">
            <a:off x="6322060" y="1823720"/>
            <a:ext cx="5341620" cy="1725930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848600" y="1899285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By integrating and analyzing data, investigate the degree of cancer risk reduction after quitting smoking, and determine the key time window for intervention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6577330" y="2150745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Text Box 8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38985" y="425069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单击此处输入你的正文，文字是您思想的提炼，为了最终演示发布的良好效果，请尽量言简意赅的阐述观点；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5" name="Text Box 8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38985" y="3973830"/>
            <a:ext cx="1679575" cy="33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添加小标题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43" name="Text Box 8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848600" y="425069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单击此处输入你的正文，文字是您思想的提炼，为了最终演示发布的良好效果，请尽量言简意赅的阐述观点；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4" name="Text Box 8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848600" y="3973830"/>
            <a:ext cx="1679575" cy="33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添加小标题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48" name="图片 47" descr="2028723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29425" y="2402205"/>
            <a:ext cx="523240" cy="523240"/>
          </a:xfrm>
          <a:prstGeom prst="rect">
            <a:avLst/>
          </a:prstGeom>
        </p:spPr>
      </p:pic>
      <p:sp>
        <p:nvSpPr>
          <p:cNvPr id="2" name="圆角矩形 1"/>
          <p:cNvSpPr/>
          <p:nvPr>
            <p:custDataLst>
              <p:tags r:id="rId17"/>
            </p:custDataLst>
          </p:nvPr>
        </p:nvSpPr>
        <p:spPr>
          <a:xfrm flipH="1" flipV="1">
            <a:off x="513080" y="3698875"/>
            <a:ext cx="5341620" cy="1725930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2038985" y="397383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Exploring population differences in the effectiveness of smoking cessation, such as racial differences, to optimize personalized smoking cessation plans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7" name="椭圆 6"/>
          <p:cNvSpPr/>
          <p:nvPr>
            <p:custDataLst>
              <p:tags r:id="rId19"/>
            </p:custDataLst>
          </p:nvPr>
        </p:nvSpPr>
        <p:spPr>
          <a:xfrm>
            <a:off x="768350" y="4025900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2028727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9810" y="4277360"/>
            <a:ext cx="523240" cy="523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75482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Brief Overview of Methods &amp; </a:t>
            </a:r>
            <a:r>
              <a:rPr lang="en-US" altLang="zh-CN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Scope and Limitations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570865" y="919480"/>
            <a:ext cx="3263900" cy="2303145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815340" y="1092200"/>
            <a:ext cx="2494280" cy="1028700"/>
          </a:xfrm>
          <a:prstGeom prst="roundRect">
            <a:avLst>
              <a:gd name="adj" fmla="val 6514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15340" y="2274570"/>
            <a:ext cx="2085340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Integrate and analyze various related data</a:t>
            </a:r>
            <a:endParaRPr lang="en-US" altLang="zh-CN" sz="14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4494530" y="891540"/>
            <a:ext cx="3203575" cy="2557145"/>
          </a:xfrm>
          <a:prstGeom prst="roundRect">
            <a:avLst>
              <a:gd name="adj" fmla="val 6514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6"/>
            </p:custDataLst>
          </p:nvPr>
        </p:nvSpPr>
        <p:spPr>
          <a:xfrm>
            <a:off x="4739005" y="1064260"/>
            <a:ext cx="2494280" cy="1028700"/>
          </a:xfrm>
          <a:prstGeom prst="roundRect">
            <a:avLst>
              <a:gd name="adj" fmla="val 6514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739005" y="2246630"/>
            <a:ext cx="2389505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Using statistical methods to analyze the quantitative relationship between smoking cessation and cancer risk</a:t>
            </a:r>
            <a:endParaRPr lang="en-US" altLang="zh-CN" sz="14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8"/>
            </p:custDataLst>
          </p:nvPr>
        </p:nvSpPr>
        <p:spPr>
          <a:xfrm>
            <a:off x="7127875" y="313499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9"/>
            </p:custDataLst>
          </p:nvPr>
        </p:nvSpPr>
        <p:spPr>
          <a:xfrm>
            <a:off x="3309620" y="2752090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0"/>
            </p:custDataLst>
          </p:nvPr>
        </p:nvSpPr>
        <p:spPr>
          <a:xfrm>
            <a:off x="570865" y="3834765"/>
            <a:ext cx="6905625" cy="2757170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>
            <p:custDataLst>
              <p:tags r:id="rId11"/>
            </p:custDataLst>
          </p:nvPr>
        </p:nvSpPr>
        <p:spPr>
          <a:xfrm>
            <a:off x="815340" y="4086225"/>
            <a:ext cx="2494280" cy="1028700"/>
          </a:xfrm>
          <a:prstGeom prst="roundRect">
            <a:avLst>
              <a:gd name="adj" fmla="val 6514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Text Box 8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15340" y="5268595"/>
            <a:ext cx="4974590" cy="116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Current research has confirmed that quitting smoking can effectively reduce the risk of cardiovascular and respiratory diseases, but there is a lack of comprehensive analysis on the long-term preventive effect of quitting smoking on cancer</a:t>
            </a:r>
            <a:endParaRPr lang="en-US" altLang="zh-CN" sz="14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13"/>
            </p:custDataLst>
          </p:nvPr>
        </p:nvSpPr>
        <p:spPr>
          <a:xfrm>
            <a:off x="6244590" y="5121275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20248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02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62125" y="2382491"/>
            <a:ext cx="426647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Market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Analysis</a:t>
            </a:r>
            <a:endParaRPr kumimoji="0" lang="en-US" altLang="zh-CN" sz="48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51125" y="3935428"/>
            <a:ext cx="688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A summary of previous research on a topic.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080" y="148202"/>
            <a:ext cx="40468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Preperation for LR diagram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3F3F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30910" y="292989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0910" y="2717800"/>
            <a:ext cx="233616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Recognize the role of tables</a:t>
            </a:r>
            <a:endParaRPr lang="en-US" altLang="zh-CN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5125" y="2667000"/>
            <a:ext cx="2628900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Review the reasearch and complete the LR diagram</a:t>
            </a:r>
            <a:endParaRPr lang="en-US" altLang="zh-CN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99185" y="3418205"/>
            <a:ext cx="2874010" cy="199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Learn what an LR diagram consists of, how to turn it into an article, and its benefits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5125" y="341820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Four past studies related to smoking cessation were carefully reviewed, and classroom knowledge was used to complete the form task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5125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080" y="148202"/>
            <a:ext cx="36493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Research literature ONE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292A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1820" y="1838325"/>
            <a:ext cx="685165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Journal of the National Cancer Institute (JNCI)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0910" y="2717800"/>
            <a:ext cx="233616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5125" y="2667000"/>
            <a:ext cx="2628900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90575" y="2667000"/>
            <a:ext cx="2874010" cy="199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5125" y="341820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5125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11" name="图片 10" descr="e2ca70264e5cacea5a9fe5ec6e10fd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390" y="2453005"/>
            <a:ext cx="7188200" cy="34328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080" y="148202"/>
            <a:ext cx="36830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Research literature TWO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292A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8025" y="1818005"/>
            <a:ext cx="685165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World Health Organization  Technical Report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0910" y="2717800"/>
            <a:ext cx="233616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5125" y="2667000"/>
            <a:ext cx="2628900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90575" y="2667000"/>
            <a:ext cx="2874010" cy="199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5125" y="341820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5125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13" name="图片 12" descr="e155c543d37982aa991d8186de1d0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575" y="2569210"/>
            <a:ext cx="6219825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080" y="148202"/>
            <a:ext cx="39979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Research literature THREE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292A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8025" y="1763395"/>
            <a:ext cx="685165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International Agency for Research on Cancer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0910" y="2717800"/>
            <a:ext cx="233616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5125" y="2667000"/>
            <a:ext cx="2628900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90575" y="2667000"/>
            <a:ext cx="2874010" cy="199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5125" y="341820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5125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5" name="图片 4" descr="d6d51e0be8c96e20b44100fe89781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575" y="2456180"/>
            <a:ext cx="581025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080" y="148202"/>
            <a:ext cx="38544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Research literature FOUR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292A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250" y="1779905"/>
            <a:ext cx="685165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Chinese Journal Study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0910" y="2717800"/>
            <a:ext cx="233616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5125" y="2667000"/>
            <a:ext cx="2628900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90575" y="2667000"/>
            <a:ext cx="2874010" cy="199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5125" y="341820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5125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5" name="图片 4" descr="d041f4666bcc1b1ed66b3ea6b3c42c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250" y="2531110"/>
            <a:ext cx="682942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60045" y="382270"/>
            <a:ext cx="11471275" cy="4809490"/>
            <a:chOff x="567" y="602"/>
            <a:chExt cx="18065" cy="6242"/>
          </a:xfrm>
          <a:solidFill>
            <a:srgbClr val="3F3F46"/>
          </a:solidFill>
        </p:grpSpPr>
        <p:sp>
          <p:nvSpPr>
            <p:cNvPr id="7" name="圆角矩形 6"/>
            <p:cNvSpPr/>
            <p:nvPr/>
          </p:nvSpPr>
          <p:spPr>
            <a:xfrm>
              <a:off x="8416" y="602"/>
              <a:ext cx="10216" cy="421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67" y="602"/>
              <a:ext cx="10216" cy="624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10800000" flipH="1">
              <a:off x="10648" y="2427"/>
              <a:ext cx="4311" cy="431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2120000" flipH="1">
              <a:off x="12509" y="4708"/>
              <a:ext cx="247" cy="247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247" h="248">
                  <a:moveTo>
                    <a:pt x="0" y="0"/>
                  </a:moveTo>
                  <a:lnTo>
                    <a:pt x="247" y="247"/>
                  </a:lnTo>
                  <a:cubicBezTo>
                    <a:pt x="242" y="248"/>
                    <a:pt x="198" y="241"/>
                    <a:pt x="193" y="238"/>
                  </a:cubicBezTo>
                  <a:cubicBezTo>
                    <a:pt x="88" y="217"/>
                    <a:pt x="2" y="9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12477" y="1535445"/>
            <a:ext cx="709549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</a:rPr>
              <a:t>Thanks for listening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12477" y="2540491"/>
            <a:ext cx="435482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GROUP :2</a:t>
            </a:r>
            <a:endParaRPr lang="en-US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740410" y="2956560"/>
            <a:ext cx="6487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defRPr/>
            </a:pPr>
            <a:endParaRPr kumimoji="0" lang="en-US" altLang="zh-CN" sz="1200" b="0" i="0" u="none" strike="noStrike" kern="1200" cap="none" spc="0" normalizeH="0" baseline="0" noProof="0" dirty="0" err="1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0680" y="537908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1386185" y="617220"/>
            <a:ext cx="184150" cy="828675"/>
            <a:chOff x="17931" y="972"/>
            <a:chExt cx="342" cy="1539"/>
          </a:xfrm>
          <a:solidFill>
            <a:srgbClr val="F2B293"/>
          </a:solidFill>
        </p:grpSpPr>
        <p:sp>
          <p:nvSpPr>
            <p:cNvPr id="17" name="椭圆 16"/>
            <p:cNvSpPr/>
            <p:nvPr/>
          </p:nvSpPr>
          <p:spPr>
            <a:xfrm>
              <a:off x="17931" y="972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931" y="1551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7931" y="2169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3"/>
          <p:cNvSpPr txBox="1"/>
          <p:nvPr>
            <p:custDataLst>
              <p:tags r:id="rId4"/>
            </p:custDataLst>
          </p:nvPr>
        </p:nvSpPr>
        <p:spPr>
          <a:xfrm>
            <a:off x="7645400" y="3907790"/>
            <a:ext cx="4185920" cy="1322070"/>
          </a:xfrm>
          <a:prstGeom prst="rect">
            <a:avLst/>
          </a:prstGeom>
          <a:noFill/>
          <a:effectLst>
            <a:outerShdw blurRad="50800" dist="38100" dir="2700000" sx="83000" sy="83000" algn="tl" rotWithShape="0">
              <a:prstClr val="black">
                <a:alpha val="57000"/>
              </a:prstClr>
            </a:outerShdw>
          </a:effectLst>
        </p:spPr>
        <p:txBody>
          <a:bodyPr wrap="square" rtlCol="0">
            <a:spAutoFit/>
          </a:bodyPr>
          <a:p>
            <a:pPr algn="dist">
              <a:defRPr/>
            </a:pPr>
            <a:r>
              <a:rPr lang="en-US" altLang="zh-CN" sz="40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汉仪超级战甲简" panose="00020600040101010101" charset="-122"/>
              </a:rPr>
              <a:t>Academic English</a:t>
            </a:r>
            <a:endParaRPr lang="en-US" altLang="zh-CN" sz="4000" dirty="0">
              <a:ln w="28575">
                <a:solidFill>
                  <a:srgbClr val="3F3F46"/>
                </a:solidFill>
              </a:ln>
              <a:noFill/>
              <a:effectLst/>
              <a:latin typeface="汉仪超级战甲W" panose="00020600040101010101" charset="-122"/>
              <a:ea typeface="汉仪超级战甲W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55625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燕尾形 9"/>
          <p:cNvSpPr/>
          <p:nvPr/>
        </p:nvSpPr>
        <p:spPr>
          <a:xfrm>
            <a:off x="777240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/>
        </p:nvSpPr>
        <p:spPr>
          <a:xfrm>
            <a:off x="1201420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 14"/>
          <p:cNvSpPr/>
          <p:nvPr/>
        </p:nvSpPr>
        <p:spPr>
          <a:xfrm>
            <a:off x="1616075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燕尾形 23"/>
          <p:cNvSpPr/>
          <p:nvPr/>
        </p:nvSpPr>
        <p:spPr>
          <a:xfrm>
            <a:off x="2040255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1727518" y="5702935"/>
            <a:ext cx="873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  <a:sym typeface="+mn-ea"/>
              </a:rPr>
              <a:t>小组成员：余彦橦，黎瀚滔，王小石，黄铭翔，方乐天</a:t>
            </a:r>
            <a:r>
              <a:rPr lang="en-US" altLang="zh-CN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  <a:sym typeface="+mn-ea"/>
              </a:rPr>
              <a:t> </a:t>
            </a:r>
            <a:r>
              <a:rPr lang="zh-CN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 </a:t>
            </a:r>
            <a:r>
              <a:rPr lang="zh-CN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 </a:t>
            </a:r>
            <a:endParaRPr lang="zh-CN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3"/>
          <p:cNvSpPr txBox="1"/>
          <p:nvPr>
            <p:custDataLst>
              <p:tags r:id="rId1"/>
            </p:custDataLst>
          </p:nvPr>
        </p:nvSpPr>
        <p:spPr>
          <a:xfrm>
            <a:off x="1672590" y="3042920"/>
            <a:ext cx="2847975" cy="922020"/>
          </a:xfrm>
          <a:prstGeom prst="rect">
            <a:avLst/>
          </a:prstGeom>
          <a:noFill/>
          <a:effectLst>
            <a:outerShdw blurRad="50800" dist="38100" dir="2700000" sx="83000" sy="83000" algn="tl" rotWithShape="0">
              <a:prstClr val="black">
                <a:alpha val="57000"/>
              </a:prstClr>
            </a:outerShdw>
          </a:effectLst>
        </p:spPr>
        <p:txBody>
          <a:bodyPr vert="horz" wrap="square" rtlCol="0">
            <a:spAutoFit/>
          </a:bodyPr>
          <a:p>
            <a:pPr algn="dist">
              <a:defRPr/>
            </a:pPr>
            <a:r>
              <a:rPr lang="zh-CN" altLang="en-US" sz="5400" dirty="0">
                <a:ln w="76200">
                  <a:solidFill>
                    <a:srgbClr val="E8E2D6"/>
                  </a:solidFill>
                </a:ln>
                <a:noFill/>
                <a:effectLst/>
                <a:latin typeface="汉仪粗简黑简" panose="00020600040101010101" charset="-122"/>
                <a:ea typeface="汉仪粗简黑简" panose="00020600040101010101" charset="-122"/>
              </a:rPr>
              <a:t>目录</a:t>
            </a:r>
            <a:endParaRPr lang="zh-CN" altLang="en-US" sz="5400" dirty="0">
              <a:ln w="76200">
                <a:solidFill>
                  <a:srgbClr val="E8E2D6"/>
                </a:solidFill>
              </a:ln>
              <a:noFill/>
              <a:effectLst/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>
            <p:custDataLst>
              <p:tags r:id="rId2"/>
            </p:custDataLst>
          </p:nvPr>
        </p:nvGrpSpPr>
        <p:grpSpPr>
          <a:xfrm>
            <a:off x="5954396" y="1930969"/>
            <a:ext cx="4607365" cy="4205103"/>
            <a:chOff x="7078981" y="1824389"/>
            <a:chExt cx="4607365" cy="4205103"/>
          </a:xfrm>
        </p:grpSpPr>
        <p:sp>
          <p:nvSpPr>
            <p:cNvPr id="3" name="文本框 2"/>
            <p:cNvSpPr txBox="1"/>
            <p:nvPr>
              <p:custDataLst>
                <p:tags r:id="rId3"/>
              </p:custDataLst>
            </p:nvPr>
          </p:nvSpPr>
          <p:spPr>
            <a:xfrm>
              <a:off x="8274252" y="2086350"/>
              <a:ext cx="329531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4"/>
              </p:custDataLst>
            </p:nvPr>
          </p:nvSpPr>
          <p:spPr>
            <a:xfrm>
              <a:off x="8284412" y="4194851"/>
              <a:ext cx="340193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400" b="1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sym typeface="+mn-ea"/>
                </a:rPr>
                <a:t>Literature Review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5"/>
              </p:custDataLst>
            </p:nvPr>
          </p:nvSpPr>
          <p:spPr>
            <a:xfrm>
              <a:off x="8284167" y="3110296"/>
              <a:ext cx="295020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800" b="1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sym typeface="+mn-ea"/>
                </a:rPr>
                <a:t>Introduction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6"/>
              </p:custDataLst>
            </p:nvPr>
          </p:nvSpPr>
          <p:spPr>
            <a:xfrm>
              <a:off x="7078981" y="1824389"/>
              <a:ext cx="1141290" cy="1136652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33" name="椭圆 32"/>
            <p:cNvSpPr/>
            <p:nvPr>
              <p:custDataLst>
                <p:tags r:id="rId7"/>
              </p:custDataLst>
            </p:nvPr>
          </p:nvSpPr>
          <p:spPr>
            <a:xfrm>
              <a:off x="7078981" y="2847206"/>
              <a:ext cx="1141290" cy="1136652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01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8"/>
              </p:custDataLst>
            </p:nvPr>
          </p:nvSpPr>
          <p:spPr>
            <a:xfrm>
              <a:off x="7078981" y="3870023"/>
              <a:ext cx="1141290" cy="1136652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E8E2D6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02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sp>
          <p:nvSpPr>
            <p:cNvPr id="35" name="椭圆 34"/>
            <p:cNvSpPr/>
            <p:nvPr>
              <p:custDataLst>
                <p:tags r:id="rId9"/>
              </p:custDataLst>
            </p:nvPr>
          </p:nvSpPr>
          <p:spPr>
            <a:xfrm>
              <a:off x="7078981" y="4892840"/>
              <a:ext cx="1141290" cy="1136652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  <p:cxnSp>
          <p:nvCxnSpPr>
            <p:cNvPr id="41" name="直接连接符 40"/>
            <p:cNvCxnSpPr/>
            <p:nvPr>
              <p:custDataLst>
                <p:tags r:id="rId10"/>
              </p:custDataLst>
            </p:nvPr>
          </p:nvCxnSpPr>
          <p:spPr>
            <a:xfrm>
              <a:off x="8114747" y="3198676"/>
              <a:ext cx="0" cy="433711"/>
            </a:xfrm>
            <a:prstGeom prst="line">
              <a:avLst/>
            </a:prstGeom>
            <a:ln w="28575">
              <a:solidFill>
                <a:srgbClr val="E8E2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11"/>
              </p:custDataLst>
            </p:nvPr>
          </p:nvCxnSpPr>
          <p:spPr>
            <a:xfrm>
              <a:off x="8114747" y="4221493"/>
              <a:ext cx="0" cy="433711"/>
            </a:xfrm>
            <a:prstGeom prst="line">
              <a:avLst/>
            </a:prstGeom>
            <a:ln w="28575">
              <a:solidFill>
                <a:srgbClr val="E8E2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2232660" y="4637405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14533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01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98850" y="2752090"/>
            <a:ext cx="527558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市场痛点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年轻人的社交困境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14533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02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98850" y="2752090"/>
            <a:ext cx="527558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产品核心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由线上到线下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14533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03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98850" y="2752090"/>
            <a:ext cx="527558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市场分析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14533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04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98850" y="2752090"/>
            <a:ext cx="527558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营销策略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14533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05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43300" y="2752090"/>
            <a:ext cx="52755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总结与展望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33978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Research Background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/>
        </p:nvSpPr>
        <p:spPr bwMode="auto">
          <a:xfrm>
            <a:off x="1034415" y="1311910"/>
            <a:ext cx="465963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1800" b="1" dirty="0">
              <a:solidFill>
                <a:srgbClr val="202020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1034415" y="2686050"/>
            <a:ext cx="3368675" cy="3351530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1278890" y="2858770"/>
            <a:ext cx="2494280" cy="1028700"/>
          </a:xfrm>
          <a:prstGeom prst="roundRect">
            <a:avLst>
              <a:gd name="adj" fmla="val 6514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78890" y="4041140"/>
            <a:ext cx="2085340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Smoking remains one of the main preventable causes of cancer worldwide</a:t>
            </a:r>
            <a:endParaRPr lang="en-US" altLang="zh-CN" sz="14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4610100" y="2686050"/>
            <a:ext cx="3228975" cy="3351530"/>
          </a:xfrm>
          <a:prstGeom prst="roundRect">
            <a:avLst>
              <a:gd name="adj" fmla="val 6514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6"/>
            </p:custDataLst>
          </p:nvPr>
        </p:nvSpPr>
        <p:spPr>
          <a:xfrm>
            <a:off x="4854575" y="2858770"/>
            <a:ext cx="2494280" cy="1028700"/>
          </a:xfrm>
          <a:prstGeom prst="roundRect">
            <a:avLst>
              <a:gd name="adj" fmla="val 6514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54575" y="4041140"/>
            <a:ext cx="2389505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Quitting smoking is considered a key measure for preventing cancer, but the extent and starting time of reducing cancer risk by quitting smoking still need further exploration</a:t>
            </a:r>
            <a:endParaRPr lang="en-US" altLang="zh-CN" sz="14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8"/>
            </p:custDataLst>
          </p:nvPr>
        </p:nvSpPr>
        <p:spPr>
          <a:xfrm>
            <a:off x="7991475" y="2686050"/>
            <a:ext cx="3166745" cy="3350895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9"/>
            </p:custDataLst>
          </p:nvPr>
        </p:nvSpPr>
        <p:spPr>
          <a:xfrm>
            <a:off x="8420100" y="2858770"/>
            <a:ext cx="2494280" cy="1028700"/>
          </a:xfrm>
          <a:prstGeom prst="roundRect">
            <a:avLst>
              <a:gd name="adj" fmla="val 6514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2" name="Text Box 8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420100" y="4041140"/>
            <a:ext cx="2494280" cy="1819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Smoking is closely related to the occurrence of multiple organ malignancies, such as lung cancer, laryngeal cancer, and esophageal cancer</a:t>
            </a:r>
            <a:endParaRPr lang="en-US" altLang="zh-CN" sz="14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>
            <a:off x="7243445" y="492950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12"/>
            </p:custDataLst>
          </p:nvPr>
        </p:nvSpPr>
        <p:spPr>
          <a:xfrm>
            <a:off x="3656330" y="4929505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13"/>
            </p:custDataLst>
          </p:nvPr>
        </p:nvSpPr>
        <p:spPr>
          <a:xfrm>
            <a:off x="10805160" y="4929505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1" name="图片 40" descr="2028723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3465" y="3251835"/>
            <a:ext cx="492125" cy="4921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30162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Research Objective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731770" y="1615440"/>
            <a:ext cx="2484120" cy="2375535"/>
          </a:xfrm>
          <a:prstGeom prst="roundRect">
            <a:avLst>
              <a:gd name="adj" fmla="val 6514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52805" y="2483485"/>
            <a:ext cx="1767205" cy="1690370"/>
          </a:xfrm>
          <a:prstGeom prst="roundRect">
            <a:avLst>
              <a:gd name="adj" fmla="val 6514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813050" y="4173855"/>
            <a:ext cx="1767840" cy="1691005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818640" y="4323715"/>
            <a:ext cx="801370" cy="766445"/>
          </a:xfrm>
          <a:prstGeom prst="roundRect">
            <a:avLst>
              <a:gd name="adj" fmla="val 6514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979930" y="1728470"/>
            <a:ext cx="478155" cy="457835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773930" y="4173855"/>
            <a:ext cx="310515" cy="297815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668135" y="762635"/>
            <a:ext cx="413004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Systematic analysis of the association between smoking cessation and reduced cancer risk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pic>
        <p:nvPicPr>
          <p:cNvPr id="39" name="图片 38" descr="2028725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76010" y="937260"/>
            <a:ext cx="449580" cy="449580"/>
          </a:xfrm>
          <a:prstGeom prst="rect">
            <a:avLst/>
          </a:prstGeom>
        </p:spPr>
      </p:pic>
      <p:sp>
        <p:nvSpPr>
          <p:cNvPr id="9" name="Text Box 8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668135" y="3251835"/>
            <a:ext cx="413004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Evaluate its biological mechanisms, epidemiological trends, and temporal changes in different cancer risks after quitting smoking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FULL_TEXT_BEAUTIFY_COPY_ID" val="7"/>
</p:tagLst>
</file>

<file path=ppt/tags/tag10.xml><?xml version="1.0" encoding="utf-8"?>
<p:tagLst xmlns:p="http://schemas.openxmlformats.org/presentationml/2006/main">
  <p:tag name="KSO_WM_DIAGRAM_VIRTUALLY_FRAME" val="{&quot;height&quot;:331.1104724409449,&quot;left&quot;:468.85007874015747,&quot;top&quot;:152.04480314960628,&quot;width&quot;:361.98464566929135}"/>
</p:tagLst>
</file>

<file path=ppt/tags/tag100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1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2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3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4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5.xml><?xml version="1.0" encoding="utf-8"?>
<p:tagLst xmlns:p="http://schemas.openxmlformats.org/presentationml/2006/main">
  <p:tag name="KSO_WM_FULL_TEXT_BEAUTIFY_COPY_ID" val="7"/>
</p:tagLst>
</file>

<file path=ppt/tags/tag106.xml><?xml version="1.0" encoding="utf-8"?>
<p:tagLst xmlns:p="http://schemas.openxmlformats.org/presentationml/2006/main">
  <p:tag name="KSO_WM_FULL_TEXT_BEAUTIFY_COPY_ID" val="9"/>
</p:tagLst>
</file>

<file path=ppt/tags/tag107.xml><?xml version="1.0" encoding="utf-8"?>
<p:tagLst xmlns:p="http://schemas.openxmlformats.org/presentationml/2006/main">
  <p:tag name="KSO_WM_FULL_TEXT_BEAUTIFY_COPY_ID" val="10"/>
</p:tagLst>
</file>

<file path=ppt/tags/tag108.xml><?xml version="1.0" encoding="utf-8"?>
<p:tagLst xmlns:p="http://schemas.openxmlformats.org/presentationml/2006/main">
  <p:tag name="KSO_WM_FULL_TEXT_BEAUTIFY_COPY_ID" val="3"/>
</p:tagLst>
</file>

<file path=ppt/tags/tag109.xml><?xml version="1.0" encoding="utf-8"?>
<p:tagLst xmlns:p="http://schemas.openxmlformats.org/presentationml/2006/main">
  <p:tag name="KSO_WM_FULL_TEXT_BEAUTIFY_COPY_ID" val="9"/>
</p:tagLst>
</file>

<file path=ppt/tags/tag11.xml><?xml version="1.0" encoding="utf-8"?>
<p:tagLst xmlns:p="http://schemas.openxmlformats.org/presentationml/2006/main">
  <p:tag name="KSO_WM_DIAGRAM_VIRTUALLY_FRAME" val="{&quot;height&quot;:331.1104724409449,&quot;left&quot;:468.85007874015747,&quot;top&quot;:152.04480314960628,&quot;width&quot;:361.98464566929135}"/>
</p:tagLst>
</file>

<file path=ppt/tags/tag12.xml><?xml version="1.0" encoding="utf-8"?>
<p:tagLst xmlns:p="http://schemas.openxmlformats.org/presentationml/2006/main">
  <p:tag name="KSO_WM_DIAGRAM_VIRTUALLY_FRAME" val="{&quot;height&quot;:331.1104724409449,&quot;left&quot;:468.85007874015747,&quot;top&quot;:152.04480314960628,&quot;width&quot;:361.98464566929135}"/>
</p:tagLst>
</file>

<file path=ppt/tags/tag13.xml><?xml version="1.0" encoding="utf-8"?>
<p:tagLst xmlns:p="http://schemas.openxmlformats.org/presentationml/2006/main">
  <p:tag name="KSO_WM_DIAGRAM_VIRTUALLY_FRAME" val="{&quot;height&quot;:331.1104724409449,&quot;left&quot;:468.85007874015747,&quot;top&quot;:152.04480314960628,&quot;width&quot;:361.98464566929135}"/>
</p:tagLst>
</file>

<file path=ppt/tags/tag14.xml><?xml version="1.0" encoding="utf-8"?>
<p:tagLst xmlns:p="http://schemas.openxmlformats.org/presentationml/2006/main">
  <p:tag name="KSO_WM_DIAGRAM_VIRTUALLY_FRAME" val="{&quot;height&quot;:331.1104724409449,&quot;left&quot;:468.85007874015747,&quot;top&quot;:152.04480314960628,&quot;width&quot;:361.98464566929135}"/>
</p:tagLst>
</file>

<file path=ppt/tags/tag15.xml><?xml version="1.0" encoding="utf-8"?>
<p:tagLst xmlns:p="http://schemas.openxmlformats.org/presentationml/2006/main">
  <p:tag name="KSO_WM_FULL_TEXT_BEAUTIFY_COPY_ID" val="9"/>
</p:tagLst>
</file>

<file path=ppt/tags/tag16.xml><?xml version="1.0" encoding="utf-8"?>
<p:tagLst xmlns:p="http://schemas.openxmlformats.org/presentationml/2006/main">
  <p:tag name="KSO_WM_FULL_TEXT_BEAUTIFY_COPY_ID" val="9"/>
</p:tagLst>
</file>

<file path=ppt/tags/tag17.xml><?xml version="1.0" encoding="utf-8"?>
<p:tagLst xmlns:p="http://schemas.openxmlformats.org/presentationml/2006/main">
  <p:tag name="KSO_WM_FULL_TEXT_BEAUTIFY_COPY_ID" val="9"/>
</p:tagLst>
</file>

<file path=ppt/tags/tag18.xml><?xml version="1.0" encoding="utf-8"?>
<p:tagLst xmlns:p="http://schemas.openxmlformats.org/presentationml/2006/main">
  <p:tag name="KSO_WM_FULL_TEXT_BEAUTIFY_COPY_ID" val="9"/>
</p:tagLst>
</file>

<file path=ppt/tags/tag19.xml><?xml version="1.0" encoding="utf-8"?>
<p:tagLst xmlns:p="http://schemas.openxmlformats.org/presentationml/2006/main">
  <p:tag name="KSO_WM_FULL_TEXT_BEAUTIFY_COPY_ID" val="9"/>
</p:tagLst>
</file>

<file path=ppt/tags/tag2.xml><?xml version="1.0" encoding="utf-8"?>
<p:tagLst xmlns:p="http://schemas.openxmlformats.org/presentationml/2006/main">
  <p:tag name="KSO_WM_FULL_TEXT_BEAUTIFY_COPY_ID" val="3"/>
</p:tagLst>
</file>

<file path=ppt/tags/tag20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1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2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3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4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5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6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7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8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9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3.xml><?xml version="1.0" encoding="utf-8"?>
<p:tagLst xmlns:p="http://schemas.openxmlformats.org/presentationml/2006/main">
  <p:tag name="KSO_WM_FULL_TEXT_BEAUTIFY_COPY_ID" val="9"/>
</p:tagLst>
</file>

<file path=ppt/tags/tag30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31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32.xml><?xml version="1.0" encoding="utf-8"?>
<p:tagLst xmlns:p="http://schemas.openxmlformats.org/presentationml/2006/main">
  <p:tag name="KSO_WM_DIAGRAM_VIRTUALLY_FRAME" val="{&quot;height&quot;:284.35,&quot;left&quot;:484.65,&quot;top&quot;:135.7,&quot;width&quot;:377.4}"/>
</p:tagLst>
</file>

<file path=ppt/tags/tag33.xml><?xml version="1.0" encoding="utf-8"?>
<p:tagLst xmlns:p="http://schemas.openxmlformats.org/presentationml/2006/main">
  <p:tag name="KSO_WM_DIAGRAM_VIRTUALLY_FRAME" val="{&quot;height&quot;:284.35,&quot;left&quot;:484.65,&quot;top&quot;:135.7,&quot;width&quot;:377.4}"/>
</p:tagLst>
</file>

<file path=ppt/tags/tag34.xml><?xml version="1.0" encoding="utf-8"?>
<p:tagLst xmlns:p="http://schemas.openxmlformats.org/presentationml/2006/main">
  <p:tag name="KSO_WM_DIAGRAM_VIRTUALLY_FRAME" val="{&quot;height&quot;:284.35,&quot;left&quot;:484.65,&quot;top&quot;:135.7,&quot;width&quot;:377.4}"/>
</p:tagLst>
</file>

<file path=ppt/tags/tag35.xml><?xml version="1.0" encoding="utf-8"?>
<p:tagLst xmlns:p="http://schemas.openxmlformats.org/presentationml/2006/main">
  <p:tag name="KSO_WM_DIAGRAM_VIRTUALLY_FRAME" val="{&quot;height&quot;:284.35,&quot;left&quot;:484.65,&quot;top&quot;:135.7,&quot;width&quot;:377.4}"/>
</p:tagLst>
</file>

<file path=ppt/tags/tag36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7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8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9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.xml><?xml version="1.0" encoding="utf-8"?>
<p:tagLst xmlns:p="http://schemas.openxmlformats.org/presentationml/2006/main">
  <p:tag name="KSO_WM_FULL_TEXT_BEAUTIFY_COPY_ID" val="3"/>
</p:tagLst>
</file>

<file path=ppt/tags/tag40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1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2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3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4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5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6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7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8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9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.xml><?xml version="1.0" encoding="utf-8"?>
<p:tagLst xmlns:p="http://schemas.openxmlformats.org/presentationml/2006/main">
  <p:tag name="KSO_WM_DIAGRAM_VIRTUALLY_FRAME" val="{&quot;height&quot;:331.1104724409449,&quot;left&quot;:468.85007874015747,&quot;top&quot;:152.04480314960628,&quot;width&quot;:361.98464566929135}"/>
</p:tagLst>
</file>

<file path=ppt/tags/tag50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1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2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53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54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55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56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57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58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59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6.xml><?xml version="1.0" encoding="utf-8"?>
<p:tagLst xmlns:p="http://schemas.openxmlformats.org/presentationml/2006/main">
  <p:tag name="KSO_WM_DIAGRAM_VIRTUALLY_FRAME" val="{&quot;height&quot;:331.1104724409449,&quot;left&quot;:468.85007874015747,&quot;top&quot;:152.04480314960628,&quot;width&quot;:361.98464566929135}"/>
</p:tagLst>
</file>

<file path=ppt/tags/tag60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61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62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63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64.xml><?xml version="1.0" encoding="utf-8"?>
<p:tagLst xmlns:p="http://schemas.openxmlformats.org/presentationml/2006/main">
  <p:tag name="KSO_WM_FULL_TEXT_BEAUTIFY_COPY_ID" val="9"/>
</p:tagLst>
</file>

<file path=ppt/tags/tag65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66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67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68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69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.xml><?xml version="1.0" encoding="utf-8"?>
<p:tagLst xmlns:p="http://schemas.openxmlformats.org/presentationml/2006/main">
  <p:tag name="KSO_WM_DIAGRAM_VIRTUALLY_FRAME" val="{&quot;height&quot;:331.1104724409449,&quot;left&quot;:468.85007874015747,&quot;top&quot;:152.04480314960628,&quot;width&quot;:361.98464566929135}"/>
</p:tagLst>
</file>

<file path=ppt/tags/tag70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1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2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3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4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5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6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7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8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9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.xml><?xml version="1.0" encoding="utf-8"?>
<p:tagLst xmlns:p="http://schemas.openxmlformats.org/presentationml/2006/main">
  <p:tag name="KSO_WM_DIAGRAM_VIRTUALLY_FRAME" val="{&quot;height&quot;:331.1104724409449,&quot;left&quot;:468.85007874015747,&quot;top&quot;:152.04480314960628,&quot;width&quot;:361.98464566929135}"/>
</p:tagLst>
</file>

<file path=ppt/tags/tag80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1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2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3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4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5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6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7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8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9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9.xml><?xml version="1.0" encoding="utf-8"?>
<p:tagLst xmlns:p="http://schemas.openxmlformats.org/presentationml/2006/main">
  <p:tag name="KSO_WM_DIAGRAM_VIRTUALLY_FRAME" val="{&quot;height&quot;:331.1104724409449,&quot;left&quot;:468.85007874015747,&quot;top&quot;:152.04480314960628,&quot;width&quot;:361.98464566929135}"/>
</p:tagLst>
</file>

<file path=ppt/tags/tag90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91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92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93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94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95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96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97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98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99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2483</Words>
  <Application>WPS 演示</Application>
  <PresentationFormat>宽屏</PresentationFormat>
  <Paragraphs>122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汉仪粗简黑简</vt:lpstr>
      <vt:lpstr>微软雅黑</vt:lpstr>
      <vt:lpstr>汉仪超级战甲简</vt:lpstr>
      <vt:lpstr>等线</vt:lpstr>
      <vt:lpstr>Calibri</vt:lpstr>
      <vt:lpstr>汉仪超级战甲W</vt:lpstr>
      <vt:lpstr>Arial Unicode MS</vt:lpstr>
      <vt:lpstr>等线 Light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</dc:creator>
  <cp:lastModifiedBy>，</cp:lastModifiedBy>
  <cp:revision>46</cp:revision>
  <dcterms:created xsi:type="dcterms:W3CDTF">2022-06-06T15:01:00Z</dcterms:created>
  <dcterms:modified xsi:type="dcterms:W3CDTF">2025-10-22T05:27:00Z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4F4276D5D86F44AAB28FCC2E00EE326C_13</vt:lpwstr>
  </property>
  <property fmtid="{D5CDD505-2E9C-101B-9397-08002B2CF9AE}" pid="4" name="KSOTemplateUUID">
    <vt:lpwstr>v1.0_mb_rxfvMYbCpUk4ET9bg4IS7g==</vt:lpwstr>
  </property>
</Properties>
</file>